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Fahkwang Extra-Light" charset="1" panose="00000300000000000000"/>
      <p:regular r:id="rId24"/>
    </p:embeddedFont>
    <p:embeddedFont>
      <p:font typeface="Ansam" charset="1" panose="00000500000000000000"/>
      <p:regular r:id="rId25"/>
    </p:embeddedFont>
    <p:embeddedFont>
      <p:font typeface="Bukhari Script" charset="1" panose="00000500000000000000"/>
      <p:regular r:id="rId26"/>
    </p:embeddedFont>
    <p:embeddedFont>
      <p:font typeface="Roboto" charset="1" panose="02000000000000000000"/>
      <p:regular r:id="rId27"/>
    </p:embeddedFont>
    <p:embeddedFont>
      <p:font typeface="Open Sans Bold" charset="1" panose="020B0806030504020204"/>
      <p:regular r:id="rId28"/>
    </p:embeddedFont>
    <p:embeddedFont>
      <p:font typeface="Open Sans" charset="1" panose="020B0606030504020204"/>
      <p:regular r:id="rId29"/>
    </p:embeddedFont>
    <p:embeddedFont>
      <p:font typeface="Fahkwang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30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31.jpeg" Type="http://schemas.openxmlformats.org/officeDocument/2006/relationships/image"/><Relationship Id="rId16" Target="../media/VAGLTNAjM2w.mp4" Type="http://schemas.openxmlformats.org/officeDocument/2006/relationships/video"/><Relationship Id="rId17" Target="../media/VAGLTNAjM2w.mp4" Type="http://schemas.microsoft.com/office/2007/relationships/media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32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31.jpeg" Type="http://schemas.openxmlformats.org/officeDocument/2006/relationships/image"/><Relationship Id="rId16" Target="../media/VAGLTNAjM2w.mp4" Type="http://schemas.openxmlformats.org/officeDocument/2006/relationships/video"/><Relationship Id="rId17" Target="../media/VAGLTNAjM2w.mp4" Type="http://schemas.microsoft.com/office/2007/relationships/media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jpeg" Type="http://schemas.openxmlformats.org/officeDocument/2006/relationships/image"/><Relationship Id="rId12" Target="../media/image14.jpeg" Type="http://schemas.openxmlformats.org/officeDocument/2006/relationships/image"/><Relationship Id="rId13" Target="../media/image15.jpeg" Type="http://schemas.openxmlformats.org/officeDocument/2006/relationships/image"/><Relationship Id="rId14" Target="../media/image8.png" Type="http://schemas.openxmlformats.org/officeDocument/2006/relationships/image"/><Relationship Id="rId15" Target="../media/image9.png" Type="http://schemas.openxmlformats.org/officeDocument/2006/relationships/image"/><Relationship Id="rId16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08855">
            <a:off x="-5094079" y="5039442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-5306306" y="4548392"/>
            <a:ext cx="8139653" cy="19050"/>
          </a:xfrm>
          <a:prstGeom prst="line">
            <a:avLst/>
          </a:prstGeom>
          <a:ln cap="flat" w="38100">
            <a:solidFill>
              <a:srgbClr val="DF8B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6286603" y="4567442"/>
            <a:ext cx="7307703" cy="19050"/>
          </a:xfrm>
          <a:prstGeom prst="line">
            <a:avLst/>
          </a:prstGeom>
          <a:ln cap="flat" w="38100">
            <a:solidFill>
              <a:srgbClr val="DF8B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878442">
            <a:off x="-1686467" y="8311016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69089" y="5505237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5" y="0"/>
                </a:lnTo>
                <a:lnTo>
                  <a:pt x="4091495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33346" y="2987253"/>
            <a:ext cx="13453257" cy="3122277"/>
          </a:xfrm>
          <a:custGeom>
            <a:avLst/>
            <a:gdLst/>
            <a:ahLst/>
            <a:cxnLst/>
            <a:rect r="r" b="b" t="t" l="l"/>
            <a:pathLst>
              <a:path h="3122277" w="13453257">
                <a:moveTo>
                  <a:pt x="0" y="0"/>
                </a:moveTo>
                <a:lnTo>
                  <a:pt x="13453257" y="0"/>
                </a:lnTo>
                <a:lnTo>
                  <a:pt x="13453257" y="3122277"/>
                </a:lnTo>
                <a:lnTo>
                  <a:pt x="0" y="31222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833436" y="6090480"/>
            <a:ext cx="13293146" cy="19050"/>
          </a:xfrm>
          <a:prstGeom prst="line">
            <a:avLst/>
          </a:prstGeom>
          <a:ln cap="flat" w="38100">
            <a:solidFill>
              <a:srgbClr val="DF8B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-1500323">
            <a:off x="231537" y="2072814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500323">
            <a:off x="751797" y="92521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00323">
            <a:off x="16732788" y="9307238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500323">
            <a:off x="17253048" y="7326944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" t="0" r="-2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90354" y="2280752"/>
            <a:ext cx="12309429" cy="2157581"/>
            <a:chOff x="0" y="0"/>
            <a:chExt cx="3241990" cy="568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41990" cy="568252"/>
            </a:xfrm>
            <a:custGeom>
              <a:avLst/>
              <a:gdLst/>
              <a:ahLst/>
              <a:cxnLst/>
              <a:rect r="r" b="b" t="t" l="l"/>
              <a:pathLst>
                <a:path h="568252" w="3241990">
                  <a:moveTo>
                    <a:pt x="30189" y="0"/>
                  </a:moveTo>
                  <a:lnTo>
                    <a:pt x="3211800" y="0"/>
                  </a:lnTo>
                  <a:cubicBezTo>
                    <a:pt x="3228473" y="0"/>
                    <a:pt x="3241990" y="13516"/>
                    <a:pt x="3241990" y="30189"/>
                  </a:cubicBezTo>
                  <a:lnTo>
                    <a:pt x="3241990" y="538063"/>
                  </a:lnTo>
                  <a:cubicBezTo>
                    <a:pt x="3241990" y="546069"/>
                    <a:pt x="3238809" y="553748"/>
                    <a:pt x="3233147" y="559410"/>
                  </a:cubicBezTo>
                  <a:cubicBezTo>
                    <a:pt x="3227486" y="565071"/>
                    <a:pt x="3219807" y="568252"/>
                    <a:pt x="3211800" y="568252"/>
                  </a:cubicBezTo>
                  <a:lnTo>
                    <a:pt x="30189" y="568252"/>
                  </a:lnTo>
                  <a:cubicBezTo>
                    <a:pt x="22183" y="568252"/>
                    <a:pt x="14504" y="565071"/>
                    <a:pt x="8842" y="559410"/>
                  </a:cubicBezTo>
                  <a:cubicBezTo>
                    <a:pt x="3181" y="553748"/>
                    <a:pt x="0" y="546069"/>
                    <a:pt x="0" y="538063"/>
                  </a:cubicBezTo>
                  <a:lnTo>
                    <a:pt x="0" y="30189"/>
                  </a:lnTo>
                  <a:cubicBezTo>
                    <a:pt x="0" y="22183"/>
                    <a:pt x="3181" y="14504"/>
                    <a:pt x="8842" y="8842"/>
                  </a:cubicBezTo>
                  <a:cubicBezTo>
                    <a:pt x="14504" y="3181"/>
                    <a:pt x="22183" y="0"/>
                    <a:pt x="30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52400"/>
              <a:ext cx="3241990" cy="720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899"/>
                </a:lnSpc>
              </a:pPr>
              <a:r>
                <a:rPr lang="en-US" sz="8499">
                  <a:solidFill>
                    <a:srgbClr val="D16982"/>
                  </a:solidFill>
                  <a:latin typeface="Ansam"/>
                  <a:ea typeface="Ansam"/>
                  <a:cs typeface="Ansam"/>
                  <a:sym typeface="Ansam"/>
                </a:rPr>
                <a:t>Análise de Interface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145772" y="7967018"/>
            <a:ext cx="94540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16982"/>
                </a:solidFill>
                <a:latin typeface="Open Sans"/>
                <a:ea typeface="Open Sans"/>
                <a:cs typeface="Open Sans"/>
                <a:sym typeface="Open Sans"/>
              </a:rPr>
              <a:t>https://nannys-angular.vercel.app/home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028700"/>
          <a:ext cx="16230600" cy="4086225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13722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9999"/>
                          </a:solidFill>
                          <a:latin typeface="Ansam"/>
                          <a:ea typeface="Ansam"/>
                          <a:cs typeface="Ansam"/>
                          <a:sym typeface="Ansam"/>
                        </a:rPr>
                        <a:t>Problema N°: 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9999"/>
                          </a:solidFill>
                          <a:latin typeface="Ansam"/>
                          <a:ea typeface="Ansam"/>
                          <a:cs typeface="Ansam"/>
                          <a:sym typeface="Ansam"/>
                        </a:rPr>
                        <a:t>Sugestão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9999"/>
                          </a:solidFill>
                          <a:latin typeface="Ansam"/>
                          <a:ea typeface="Ansam"/>
                          <a:cs typeface="Ansam"/>
                          <a:sym typeface="Ansam"/>
                        </a:rPr>
                        <a:t>Classificação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0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Fahkwang"/>
                          <a:ea typeface="Fahkwang"/>
                          <a:cs typeface="Fahkwang"/>
                          <a:sym typeface="Fahkwang"/>
                        </a:rPr>
                        <a:t>O botão de login não é clicável.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Fahkwang"/>
                          <a:ea typeface="Fahkwang"/>
                          <a:cs typeface="Fahkwang"/>
                          <a:sym typeface="Fahkwang"/>
                        </a:rPr>
                        <a:t>Tornar o botão clicável para que ele abra uma página de login.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Fahkwang"/>
                          <a:ea typeface="Fahkwang"/>
                          <a:cs typeface="Fahkwang"/>
                          <a:sym typeface="Fahkwang"/>
                        </a:rPr>
                        <a:t>Necessário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28700" y="5152495"/>
            <a:ext cx="16230600" cy="4164116"/>
            <a:chOff x="0" y="0"/>
            <a:chExt cx="9395322" cy="24104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95322" cy="2410460"/>
            </a:xfrm>
            <a:custGeom>
              <a:avLst/>
              <a:gdLst/>
              <a:ahLst/>
              <a:cxnLst/>
              <a:rect r="r" b="b" t="t" l="l"/>
              <a:pathLst>
                <a:path h="2410460" w="9395322">
                  <a:moveTo>
                    <a:pt x="0" y="0"/>
                  </a:moveTo>
                  <a:lnTo>
                    <a:pt x="9395322" y="0"/>
                  </a:lnTo>
                  <a:lnTo>
                    <a:pt x="9395322" y="2410460"/>
                  </a:lnTo>
                  <a:lnTo>
                    <a:pt x="0" y="241046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1914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361396" y="5517537"/>
            <a:ext cx="2421433" cy="1717016"/>
          </a:xfrm>
          <a:custGeom>
            <a:avLst/>
            <a:gdLst/>
            <a:ahLst/>
            <a:cxnLst/>
            <a:rect r="r" b="b" t="t" l="l"/>
            <a:pathLst>
              <a:path h="1717016" w="2421433">
                <a:moveTo>
                  <a:pt x="0" y="0"/>
                </a:moveTo>
                <a:lnTo>
                  <a:pt x="2421433" y="0"/>
                </a:lnTo>
                <a:lnTo>
                  <a:pt x="2421433" y="1717016"/>
                </a:lnTo>
                <a:lnTo>
                  <a:pt x="0" y="1717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028700"/>
          <a:ext cx="16230600" cy="4086225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13722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9999"/>
                          </a:solidFill>
                          <a:latin typeface="Ansam"/>
                          <a:ea typeface="Ansam"/>
                          <a:cs typeface="Ansam"/>
                          <a:sym typeface="Ansam"/>
                        </a:rPr>
                        <a:t>Problema N°: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9999"/>
                          </a:solidFill>
                          <a:latin typeface="Ansam"/>
                          <a:ea typeface="Ansam"/>
                          <a:cs typeface="Ansam"/>
                          <a:sym typeface="Ansam"/>
                        </a:rPr>
                        <a:t>Sugestão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9999"/>
                          </a:solidFill>
                          <a:latin typeface="Ansam"/>
                          <a:ea typeface="Ansam"/>
                          <a:cs typeface="Ansam"/>
                          <a:sym typeface="Ansam"/>
                        </a:rPr>
                        <a:t>Classificação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0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Fahkwang"/>
                          <a:ea typeface="Fahkwang"/>
                          <a:cs typeface="Fahkwang"/>
                          <a:sym typeface="Fahkwang"/>
                        </a:rPr>
                        <a:t>As bordas não estão coerentes com o tamanho das caixas de seleção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Fahkwang"/>
                          <a:ea typeface="Fahkwang"/>
                          <a:cs typeface="Fahkwang"/>
                          <a:sym typeface="Fahkwang"/>
                        </a:rPr>
                        <a:t>Ajustar tamanhos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Fahkwang"/>
                          <a:ea typeface="Fahkwang"/>
                          <a:cs typeface="Fahkwang"/>
                          <a:sym typeface="Fahkwang"/>
                        </a:rPr>
                        <a:t>Necessário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28700" y="5152495"/>
            <a:ext cx="16230600" cy="4164116"/>
            <a:chOff x="0" y="0"/>
            <a:chExt cx="9395322" cy="24104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95322" cy="2410460"/>
            </a:xfrm>
            <a:custGeom>
              <a:avLst/>
              <a:gdLst/>
              <a:ahLst/>
              <a:cxnLst/>
              <a:rect r="r" b="b" t="t" l="l"/>
              <a:pathLst>
                <a:path h="2410460" w="9395322">
                  <a:moveTo>
                    <a:pt x="0" y="0"/>
                  </a:moveTo>
                  <a:lnTo>
                    <a:pt x="9395322" y="0"/>
                  </a:lnTo>
                  <a:lnTo>
                    <a:pt x="9395322" y="2410460"/>
                  </a:lnTo>
                  <a:lnTo>
                    <a:pt x="0" y="2410460"/>
                  </a:lnTo>
                  <a:close/>
                </a:path>
              </a:pathLst>
            </a:custGeom>
            <a:blipFill>
              <a:blip r:embed="rId2"/>
              <a:stretch>
                <a:fillRect l="0" t="0" r="-27394" b="-9861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035862" y="6376045"/>
            <a:ext cx="2421433" cy="1717016"/>
          </a:xfrm>
          <a:custGeom>
            <a:avLst/>
            <a:gdLst/>
            <a:ahLst/>
            <a:cxnLst/>
            <a:rect r="r" b="b" t="t" l="l"/>
            <a:pathLst>
              <a:path h="1717016" w="2421433">
                <a:moveTo>
                  <a:pt x="0" y="0"/>
                </a:moveTo>
                <a:lnTo>
                  <a:pt x="2421433" y="0"/>
                </a:lnTo>
                <a:lnTo>
                  <a:pt x="2421433" y="1717016"/>
                </a:lnTo>
                <a:lnTo>
                  <a:pt x="0" y="1717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028700"/>
          <a:ext cx="16230600" cy="4086225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13722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9999"/>
                          </a:solidFill>
                          <a:latin typeface="Ansam"/>
                          <a:ea typeface="Ansam"/>
                          <a:cs typeface="Ansam"/>
                          <a:sym typeface="Ansam"/>
                        </a:rPr>
                        <a:t>Problema N°: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9999"/>
                          </a:solidFill>
                          <a:latin typeface="Ansam"/>
                          <a:ea typeface="Ansam"/>
                          <a:cs typeface="Ansam"/>
                          <a:sym typeface="Ansam"/>
                        </a:rPr>
                        <a:t>Sugestão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9999"/>
                          </a:solidFill>
                          <a:latin typeface="Ansam"/>
                          <a:ea typeface="Ansam"/>
                          <a:cs typeface="Ansam"/>
                          <a:sym typeface="Ansam"/>
                        </a:rPr>
                        <a:t>Classificação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0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Fahkwang"/>
                          <a:ea typeface="Fahkwang"/>
                          <a:cs typeface="Fahkwang"/>
                          <a:sym typeface="Fahkwang"/>
                        </a:rPr>
                        <a:t>Erro na exibição do nome do cuidador e da cidade, falta de responsividade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Fahkwang"/>
                          <a:ea typeface="Fahkwang"/>
                          <a:cs typeface="Fahkwang"/>
                          <a:sym typeface="Fahkwang"/>
                        </a:rPr>
                        <a:t>Tornar as variáveis responsivas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Fahkwang"/>
                          <a:ea typeface="Fahkwang"/>
                          <a:cs typeface="Fahkwang"/>
                          <a:sym typeface="Fahkwang"/>
                        </a:rPr>
                        <a:t>Necessário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28700" y="5152495"/>
            <a:ext cx="16230600" cy="4164116"/>
            <a:chOff x="0" y="0"/>
            <a:chExt cx="9395322" cy="24104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95322" cy="2410460"/>
            </a:xfrm>
            <a:custGeom>
              <a:avLst/>
              <a:gdLst/>
              <a:ahLst/>
              <a:cxnLst/>
              <a:rect r="r" b="b" t="t" l="l"/>
              <a:pathLst>
                <a:path h="2410460" w="9395322">
                  <a:moveTo>
                    <a:pt x="0" y="0"/>
                  </a:moveTo>
                  <a:lnTo>
                    <a:pt x="9395322" y="0"/>
                  </a:lnTo>
                  <a:lnTo>
                    <a:pt x="9395322" y="2410460"/>
                  </a:lnTo>
                  <a:lnTo>
                    <a:pt x="0" y="2410460"/>
                  </a:lnTo>
                  <a:close/>
                </a:path>
              </a:pathLst>
            </a:custGeom>
            <a:blipFill>
              <a:blip r:embed="rId2"/>
              <a:stretch>
                <a:fillRect l="0" t="-551" r="0" b="-11858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275921" y="6904218"/>
            <a:ext cx="2421433" cy="1717016"/>
          </a:xfrm>
          <a:custGeom>
            <a:avLst/>
            <a:gdLst/>
            <a:ahLst/>
            <a:cxnLst/>
            <a:rect r="r" b="b" t="t" l="l"/>
            <a:pathLst>
              <a:path h="1717016" w="2421433">
                <a:moveTo>
                  <a:pt x="0" y="0"/>
                </a:moveTo>
                <a:lnTo>
                  <a:pt x="2421433" y="0"/>
                </a:lnTo>
                <a:lnTo>
                  <a:pt x="2421433" y="1717016"/>
                </a:lnTo>
                <a:lnTo>
                  <a:pt x="0" y="1717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26945"/>
            <a:chOff x="0" y="0"/>
            <a:chExt cx="3741084" cy="349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9483"/>
            </a:xfrm>
            <a:custGeom>
              <a:avLst/>
              <a:gdLst/>
              <a:ahLst/>
              <a:cxnLst/>
              <a:rect r="r" b="b" t="t" l="l"/>
              <a:pathLst>
                <a:path h="349483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21687"/>
                  </a:lnTo>
                  <a:cubicBezTo>
                    <a:pt x="3741084" y="329059"/>
                    <a:pt x="3738155" y="336129"/>
                    <a:pt x="3732942" y="341342"/>
                  </a:cubicBezTo>
                  <a:cubicBezTo>
                    <a:pt x="3727729" y="346555"/>
                    <a:pt x="3720659" y="349483"/>
                    <a:pt x="3713287" y="349483"/>
                  </a:cubicBezTo>
                  <a:lnTo>
                    <a:pt x="27797" y="349483"/>
                  </a:lnTo>
                  <a:cubicBezTo>
                    <a:pt x="20425" y="349483"/>
                    <a:pt x="13354" y="346555"/>
                    <a:pt x="8142" y="341342"/>
                  </a:cubicBezTo>
                  <a:cubicBezTo>
                    <a:pt x="2929" y="336129"/>
                    <a:pt x="0" y="329059"/>
                    <a:pt x="0" y="32168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  <a:ea typeface="Ansam"/>
                  <a:cs typeface="Ansam"/>
                  <a:sym typeface="Ansam"/>
                </a:rPr>
                <a:t>Implantação na nuvem do IFRN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0919001" y="234125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3"/>
                </a:lnTo>
                <a:lnTo>
                  <a:pt x="0" y="1236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388" y="3635929"/>
            <a:ext cx="16213736" cy="5811550"/>
          </a:xfrm>
          <a:custGeom>
            <a:avLst/>
            <a:gdLst/>
            <a:ahLst/>
            <a:cxnLst/>
            <a:rect r="r" b="b" t="t" l="l"/>
            <a:pathLst>
              <a:path h="5811550" w="16213736">
                <a:moveTo>
                  <a:pt x="0" y="0"/>
                </a:moveTo>
                <a:lnTo>
                  <a:pt x="16213736" y="0"/>
                </a:lnTo>
                <a:lnTo>
                  <a:pt x="16213736" y="5811550"/>
                </a:lnTo>
                <a:lnTo>
                  <a:pt x="0" y="5811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59242" y="2451018"/>
            <a:ext cx="11969516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Ansam"/>
                <a:ea typeface="Ansam"/>
                <a:cs typeface="Ansam"/>
                <a:sym typeface="Ansam"/>
              </a:rPr>
              <a:t>DOCKERFILE DO BACKEND​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63038" y="4651057"/>
            <a:ext cx="161925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Ansam"/>
                <a:ea typeface="Ansam"/>
                <a:cs typeface="Ansam"/>
                <a:sym typeface="Ansam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63038" y="4651057"/>
            <a:ext cx="161925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Ansam"/>
                <a:ea typeface="Ansam"/>
                <a:cs typeface="Ansam"/>
                <a:sym typeface="Ansam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26945"/>
            <a:chOff x="0" y="0"/>
            <a:chExt cx="3741084" cy="349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9483"/>
            </a:xfrm>
            <a:custGeom>
              <a:avLst/>
              <a:gdLst/>
              <a:ahLst/>
              <a:cxnLst/>
              <a:rect r="r" b="b" t="t" l="l"/>
              <a:pathLst>
                <a:path h="349483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21687"/>
                  </a:lnTo>
                  <a:cubicBezTo>
                    <a:pt x="3741084" y="329059"/>
                    <a:pt x="3738155" y="336129"/>
                    <a:pt x="3732942" y="341342"/>
                  </a:cubicBezTo>
                  <a:cubicBezTo>
                    <a:pt x="3727729" y="346555"/>
                    <a:pt x="3720659" y="349483"/>
                    <a:pt x="3713287" y="349483"/>
                  </a:cubicBezTo>
                  <a:lnTo>
                    <a:pt x="27797" y="349483"/>
                  </a:lnTo>
                  <a:cubicBezTo>
                    <a:pt x="20425" y="349483"/>
                    <a:pt x="13354" y="346555"/>
                    <a:pt x="8142" y="341342"/>
                  </a:cubicBezTo>
                  <a:cubicBezTo>
                    <a:pt x="2929" y="336129"/>
                    <a:pt x="0" y="329059"/>
                    <a:pt x="0" y="32168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  <a:ea typeface="Ansam"/>
                  <a:cs typeface="Ansam"/>
                  <a:sym typeface="Ansam"/>
                </a:rPr>
                <a:t>Implantação na nuvem do IFRN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0919001" y="234125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3"/>
                </a:lnTo>
                <a:lnTo>
                  <a:pt x="0" y="1236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2102393" y="175266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26945"/>
            <a:chOff x="0" y="0"/>
            <a:chExt cx="3741084" cy="349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9483"/>
            </a:xfrm>
            <a:custGeom>
              <a:avLst/>
              <a:gdLst/>
              <a:ahLst/>
              <a:cxnLst/>
              <a:rect r="r" b="b" t="t" l="l"/>
              <a:pathLst>
                <a:path h="349483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21687"/>
                  </a:lnTo>
                  <a:cubicBezTo>
                    <a:pt x="3741084" y="329059"/>
                    <a:pt x="3738155" y="336129"/>
                    <a:pt x="3732942" y="341342"/>
                  </a:cubicBezTo>
                  <a:cubicBezTo>
                    <a:pt x="3727729" y="346555"/>
                    <a:pt x="3720659" y="349483"/>
                    <a:pt x="3713287" y="349483"/>
                  </a:cubicBezTo>
                  <a:lnTo>
                    <a:pt x="27797" y="349483"/>
                  </a:lnTo>
                  <a:cubicBezTo>
                    <a:pt x="20425" y="349483"/>
                    <a:pt x="13354" y="346555"/>
                    <a:pt x="8142" y="341342"/>
                  </a:cubicBezTo>
                  <a:cubicBezTo>
                    <a:pt x="2929" y="336129"/>
                    <a:pt x="0" y="329059"/>
                    <a:pt x="0" y="32168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  <a:ea typeface="Ansam"/>
                  <a:cs typeface="Ansam"/>
                  <a:sym typeface="Ansam"/>
                </a:rPr>
                <a:t>Implantação na nuvem do IFRN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0919001" y="234125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3"/>
                </a:lnTo>
                <a:lnTo>
                  <a:pt x="0" y="1236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52907" y="3879043"/>
            <a:ext cx="12122783" cy="5113981"/>
          </a:xfrm>
          <a:custGeom>
            <a:avLst/>
            <a:gdLst/>
            <a:ahLst/>
            <a:cxnLst/>
            <a:rect r="r" b="b" t="t" l="l"/>
            <a:pathLst>
              <a:path h="5113981" w="12122783">
                <a:moveTo>
                  <a:pt x="0" y="0"/>
                </a:moveTo>
                <a:lnTo>
                  <a:pt x="12122782" y="0"/>
                </a:lnTo>
                <a:lnTo>
                  <a:pt x="12122782" y="5113980"/>
                </a:lnTo>
                <a:lnTo>
                  <a:pt x="0" y="511398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59242" y="2451018"/>
            <a:ext cx="11969516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Ansam"/>
                <a:ea typeface="Ansam"/>
                <a:cs typeface="Ansam"/>
                <a:sym typeface="Ansam"/>
              </a:rPr>
              <a:t>DOCKERFILE DO FRONTEND​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63038" y="4651057"/>
            <a:ext cx="161925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Ansam"/>
                <a:ea typeface="Ansam"/>
                <a:cs typeface="Ansam"/>
                <a:sym typeface="Ansam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63038" y="4651057"/>
            <a:ext cx="161925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Ansam"/>
                <a:ea typeface="Ansam"/>
                <a:cs typeface="Ansam"/>
                <a:sym typeface="Ansam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26945"/>
            <a:chOff x="0" y="0"/>
            <a:chExt cx="3741084" cy="349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9483"/>
            </a:xfrm>
            <a:custGeom>
              <a:avLst/>
              <a:gdLst/>
              <a:ahLst/>
              <a:cxnLst/>
              <a:rect r="r" b="b" t="t" l="l"/>
              <a:pathLst>
                <a:path h="349483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21687"/>
                  </a:lnTo>
                  <a:cubicBezTo>
                    <a:pt x="3741084" y="329059"/>
                    <a:pt x="3738155" y="336129"/>
                    <a:pt x="3732942" y="341342"/>
                  </a:cubicBezTo>
                  <a:cubicBezTo>
                    <a:pt x="3727729" y="346555"/>
                    <a:pt x="3720659" y="349483"/>
                    <a:pt x="3713287" y="349483"/>
                  </a:cubicBezTo>
                  <a:lnTo>
                    <a:pt x="27797" y="349483"/>
                  </a:lnTo>
                  <a:cubicBezTo>
                    <a:pt x="20425" y="349483"/>
                    <a:pt x="13354" y="346555"/>
                    <a:pt x="8142" y="341342"/>
                  </a:cubicBezTo>
                  <a:cubicBezTo>
                    <a:pt x="2929" y="336129"/>
                    <a:pt x="0" y="329059"/>
                    <a:pt x="0" y="32168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  <a:ea typeface="Ansam"/>
                  <a:cs typeface="Ansam"/>
                  <a:sym typeface="Ansam"/>
                </a:rPr>
                <a:t>Implantação na nuvem do IFRN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0919001" y="234125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3"/>
                </a:lnTo>
                <a:lnTo>
                  <a:pt x="0" y="1236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2029435" y="175266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297035" y="754976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837694" y="-3634136"/>
            <a:ext cx="10612613" cy="0"/>
          </a:xfrm>
          <a:prstGeom prst="line">
            <a:avLst/>
          </a:prstGeom>
          <a:ln cap="flat" w="38100">
            <a:solidFill>
              <a:srgbClr val="EDC5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8198687">
            <a:off x="9531148" y="8098040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93213" y="6385579"/>
            <a:ext cx="10301573" cy="195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34"/>
              </a:lnSpc>
            </a:pPr>
            <a:r>
              <a:rPr lang="en-US" sz="13667" spc="-396">
                <a:solidFill>
                  <a:srgbClr val="737373"/>
                </a:solidFill>
                <a:latin typeface="Ansam"/>
                <a:ea typeface="Ansam"/>
                <a:cs typeface="Ansam"/>
                <a:sym typeface="Ansam"/>
              </a:rPr>
              <a:t>Obrigado!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28478">
            <a:off x="6069885" y="8284229"/>
            <a:ext cx="3020287" cy="3295622"/>
          </a:xfrm>
          <a:custGeom>
            <a:avLst/>
            <a:gdLst/>
            <a:ahLst/>
            <a:cxnLst/>
            <a:rect r="r" b="b" t="t" l="l"/>
            <a:pathLst>
              <a:path h="3295622" w="3020287">
                <a:moveTo>
                  <a:pt x="0" y="0"/>
                </a:moveTo>
                <a:lnTo>
                  <a:pt x="3020287" y="0"/>
                </a:lnTo>
                <a:lnTo>
                  <a:pt x="3020287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467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5497743" y="5668374"/>
            <a:ext cx="7049052" cy="0"/>
          </a:xfrm>
          <a:prstGeom prst="line">
            <a:avLst/>
          </a:prstGeom>
          <a:ln cap="flat" w="38100">
            <a:solidFill>
              <a:srgbClr val="EDC5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398322" y="1868684"/>
            <a:ext cx="13453257" cy="3122277"/>
          </a:xfrm>
          <a:custGeom>
            <a:avLst/>
            <a:gdLst/>
            <a:ahLst/>
            <a:cxnLst/>
            <a:rect r="r" b="b" t="t" l="l"/>
            <a:pathLst>
              <a:path h="3122277" w="13453257">
                <a:moveTo>
                  <a:pt x="0" y="0"/>
                </a:moveTo>
                <a:lnTo>
                  <a:pt x="13453256" y="0"/>
                </a:lnTo>
                <a:lnTo>
                  <a:pt x="13453256" y="3122276"/>
                </a:lnTo>
                <a:lnTo>
                  <a:pt x="0" y="312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500323">
            <a:off x="231537" y="2072814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500323">
            <a:off x="751797" y="92521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500323">
            <a:off x="16732788" y="9307238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500323">
            <a:off x="17253048" y="7326944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08855">
            <a:off x="-5094079" y="5039442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55371" y="2212692"/>
            <a:ext cx="4991709" cy="19050"/>
          </a:xfrm>
          <a:prstGeom prst="line">
            <a:avLst/>
          </a:prstGeom>
          <a:ln cap="flat" w="38100">
            <a:solidFill>
              <a:srgbClr val="EDC5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5878442">
            <a:off x="-1686467" y="8311016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69089" y="5505237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5" y="0"/>
                </a:lnTo>
                <a:lnTo>
                  <a:pt x="4091495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629033" y="2289349"/>
            <a:ext cx="2391561" cy="239155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-16747" r="0" b="-167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460439" y="1995396"/>
            <a:ext cx="2838856" cy="2838844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-5589" r="0" b="-558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398863" y="4834378"/>
            <a:ext cx="2851902" cy="958713"/>
            <a:chOff x="0" y="0"/>
            <a:chExt cx="860992" cy="2894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0992" cy="289436"/>
            </a:xfrm>
            <a:custGeom>
              <a:avLst/>
              <a:gdLst/>
              <a:ahLst/>
              <a:cxnLst/>
              <a:rect r="r" b="b" t="t" l="l"/>
              <a:pathLst>
                <a:path h="289436" w="860992">
                  <a:moveTo>
                    <a:pt x="138447" y="0"/>
                  </a:moveTo>
                  <a:lnTo>
                    <a:pt x="722544" y="0"/>
                  </a:lnTo>
                  <a:cubicBezTo>
                    <a:pt x="759263" y="0"/>
                    <a:pt x="794477" y="14586"/>
                    <a:pt x="820441" y="40550"/>
                  </a:cubicBezTo>
                  <a:cubicBezTo>
                    <a:pt x="846405" y="66514"/>
                    <a:pt x="860992" y="101729"/>
                    <a:pt x="860992" y="138447"/>
                  </a:cubicBezTo>
                  <a:lnTo>
                    <a:pt x="860992" y="150989"/>
                  </a:lnTo>
                  <a:cubicBezTo>
                    <a:pt x="860992" y="187708"/>
                    <a:pt x="846405" y="222922"/>
                    <a:pt x="820441" y="248886"/>
                  </a:cubicBezTo>
                  <a:cubicBezTo>
                    <a:pt x="794477" y="274850"/>
                    <a:pt x="759263" y="289436"/>
                    <a:pt x="722544" y="289436"/>
                  </a:cubicBezTo>
                  <a:lnTo>
                    <a:pt x="138447" y="289436"/>
                  </a:lnTo>
                  <a:cubicBezTo>
                    <a:pt x="61985" y="289436"/>
                    <a:pt x="0" y="227451"/>
                    <a:pt x="0" y="150989"/>
                  </a:cubicBezTo>
                  <a:lnTo>
                    <a:pt x="0" y="138447"/>
                  </a:lnTo>
                  <a:cubicBezTo>
                    <a:pt x="0" y="101729"/>
                    <a:pt x="14586" y="66514"/>
                    <a:pt x="40550" y="40550"/>
                  </a:cubicBezTo>
                  <a:cubicBezTo>
                    <a:pt x="66514" y="14586"/>
                    <a:pt x="101729" y="0"/>
                    <a:pt x="13844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60992" cy="327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Fahkwang Extra-Light"/>
                  <a:ea typeface="Fahkwang Extra-Light"/>
                  <a:cs typeface="Fahkwang Extra-Light"/>
                  <a:sym typeface="Fahkwang Extra-Light"/>
                </a:rPr>
                <a:t>Anna Carolinne</a:t>
              </a: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955710" y="6146172"/>
            <a:ext cx="2391561" cy="2391551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-18991" r="0" b="-18991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925576" y="6073694"/>
            <a:ext cx="2391561" cy="2391551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t="-12708" r="0" b="-12708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1971481" y="2250792"/>
            <a:ext cx="2391561" cy="2391551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0" t="-16147" r="0" b="-16147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5730123" y="8696235"/>
            <a:ext cx="2851902" cy="1115695"/>
            <a:chOff x="0" y="0"/>
            <a:chExt cx="860992" cy="3368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0992" cy="336829"/>
            </a:xfrm>
            <a:custGeom>
              <a:avLst/>
              <a:gdLst/>
              <a:ahLst/>
              <a:cxnLst/>
              <a:rect r="r" b="b" t="t" l="l"/>
              <a:pathLst>
                <a:path h="336829" w="860992">
                  <a:moveTo>
                    <a:pt x="138447" y="0"/>
                  </a:moveTo>
                  <a:lnTo>
                    <a:pt x="722544" y="0"/>
                  </a:lnTo>
                  <a:cubicBezTo>
                    <a:pt x="759263" y="0"/>
                    <a:pt x="794477" y="14586"/>
                    <a:pt x="820441" y="40550"/>
                  </a:cubicBezTo>
                  <a:cubicBezTo>
                    <a:pt x="846405" y="66514"/>
                    <a:pt x="860992" y="101729"/>
                    <a:pt x="860992" y="138447"/>
                  </a:cubicBezTo>
                  <a:lnTo>
                    <a:pt x="860992" y="198382"/>
                  </a:lnTo>
                  <a:cubicBezTo>
                    <a:pt x="860992" y="235100"/>
                    <a:pt x="846405" y="270315"/>
                    <a:pt x="820441" y="296279"/>
                  </a:cubicBezTo>
                  <a:cubicBezTo>
                    <a:pt x="794477" y="322243"/>
                    <a:pt x="759263" y="336829"/>
                    <a:pt x="722544" y="336829"/>
                  </a:cubicBezTo>
                  <a:lnTo>
                    <a:pt x="138447" y="336829"/>
                  </a:lnTo>
                  <a:cubicBezTo>
                    <a:pt x="101729" y="336829"/>
                    <a:pt x="66514" y="322243"/>
                    <a:pt x="40550" y="296279"/>
                  </a:cubicBezTo>
                  <a:cubicBezTo>
                    <a:pt x="14586" y="270315"/>
                    <a:pt x="0" y="235100"/>
                    <a:pt x="0" y="198382"/>
                  </a:cubicBezTo>
                  <a:lnTo>
                    <a:pt x="0" y="138447"/>
                  </a:lnTo>
                  <a:cubicBezTo>
                    <a:pt x="0" y="101729"/>
                    <a:pt x="14586" y="66514"/>
                    <a:pt x="40550" y="40550"/>
                  </a:cubicBezTo>
                  <a:cubicBezTo>
                    <a:pt x="66514" y="14586"/>
                    <a:pt x="101729" y="0"/>
                    <a:pt x="13844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60992" cy="374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Fahkwang Extra-Light"/>
                  <a:ea typeface="Fahkwang Extra-Light"/>
                  <a:cs typeface="Fahkwang Extra-Light"/>
                  <a:sym typeface="Fahkwang Extra-Light"/>
                </a:rPr>
                <a:t>Renato Bernardino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460439" y="4849684"/>
            <a:ext cx="2851902" cy="943407"/>
            <a:chOff x="0" y="0"/>
            <a:chExt cx="860992" cy="2848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60992" cy="284815"/>
            </a:xfrm>
            <a:custGeom>
              <a:avLst/>
              <a:gdLst/>
              <a:ahLst/>
              <a:cxnLst/>
              <a:rect r="r" b="b" t="t" l="l"/>
              <a:pathLst>
                <a:path h="284815" w="860992">
                  <a:moveTo>
                    <a:pt x="138447" y="0"/>
                  </a:moveTo>
                  <a:lnTo>
                    <a:pt x="722544" y="0"/>
                  </a:lnTo>
                  <a:cubicBezTo>
                    <a:pt x="759263" y="0"/>
                    <a:pt x="794477" y="14586"/>
                    <a:pt x="820441" y="40550"/>
                  </a:cubicBezTo>
                  <a:cubicBezTo>
                    <a:pt x="846405" y="66514"/>
                    <a:pt x="860992" y="101729"/>
                    <a:pt x="860992" y="138447"/>
                  </a:cubicBezTo>
                  <a:lnTo>
                    <a:pt x="860992" y="146368"/>
                  </a:lnTo>
                  <a:cubicBezTo>
                    <a:pt x="860992" y="222830"/>
                    <a:pt x="799007" y="284815"/>
                    <a:pt x="722544" y="284815"/>
                  </a:cubicBezTo>
                  <a:lnTo>
                    <a:pt x="138447" y="284815"/>
                  </a:lnTo>
                  <a:cubicBezTo>
                    <a:pt x="101729" y="284815"/>
                    <a:pt x="66514" y="270229"/>
                    <a:pt x="40550" y="244265"/>
                  </a:cubicBezTo>
                  <a:cubicBezTo>
                    <a:pt x="14586" y="218301"/>
                    <a:pt x="0" y="183087"/>
                    <a:pt x="0" y="146368"/>
                  </a:cubicBezTo>
                  <a:lnTo>
                    <a:pt x="0" y="138447"/>
                  </a:lnTo>
                  <a:cubicBezTo>
                    <a:pt x="0" y="101729"/>
                    <a:pt x="14586" y="66514"/>
                    <a:pt x="40550" y="40550"/>
                  </a:cubicBezTo>
                  <a:cubicBezTo>
                    <a:pt x="66514" y="14586"/>
                    <a:pt x="101729" y="0"/>
                    <a:pt x="13844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60992" cy="322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Fahkwang Extra-Light"/>
                  <a:ea typeface="Fahkwang Extra-Light"/>
                  <a:cs typeface="Fahkwang Extra-Light"/>
                  <a:sym typeface="Fahkwang Extra-Light"/>
                </a:rPr>
                <a:t>joana Darc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705975" y="8619850"/>
            <a:ext cx="2851902" cy="1115695"/>
            <a:chOff x="0" y="0"/>
            <a:chExt cx="860992" cy="33682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60992" cy="336829"/>
            </a:xfrm>
            <a:custGeom>
              <a:avLst/>
              <a:gdLst/>
              <a:ahLst/>
              <a:cxnLst/>
              <a:rect r="r" b="b" t="t" l="l"/>
              <a:pathLst>
                <a:path h="336829" w="860992">
                  <a:moveTo>
                    <a:pt x="138447" y="0"/>
                  </a:moveTo>
                  <a:lnTo>
                    <a:pt x="722544" y="0"/>
                  </a:lnTo>
                  <a:cubicBezTo>
                    <a:pt x="759263" y="0"/>
                    <a:pt x="794477" y="14586"/>
                    <a:pt x="820441" y="40550"/>
                  </a:cubicBezTo>
                  <a:cubicBezTo>
                    <a:pt x="846405" y="66514"/>
                    <a:pt x="860992" y="101729"/>
                    <a:pt x="860992" y="138447"/>
                  </a:cubicBezTo>
                  <a:lnTo>
                    <a:pt x="860992" y="198382"/>
                  </a:lnTo>
                  <a:cubicBezTo>
                    <a:pt x="860992" y="235100"/>
                    <a:pt x="846405" y="270315"/>
                    <a:pt x="820441" y="296279"/>
                  </a:cubicBezTo>
                  <a:cubicBezTo>
                    <a:pt x="794477" y="322243"/>
                    <a:pt x="759263" y="336829"/>
                    <a:pt x="722544" y="336829"/>
                  </a:cubicBezTo>
                  <a:lnTo>
                    <a:pt x="138447" y="336829"/>
                  </a:lnTo>
                  <a:cubicBezTo>
                    <a:pt x="101729" y="336829"/>
                    <a:pt x="66514" y="322243"/>
                    <a:pt x="40550" y="296279"/>
                  </a:cubicBezTo>
                  <a:cubicBezTo>
                    <a:pt x="14586" y="270315"/>
                    <a:pt x="0" y="235100"/>
                    <a:pt x="0" y="198382"/>
                  </a:cubicBezTo>
                  <a:lnTo>
                    <a:pt x="0" y="138447"/>
                  </a:lnTo>
                  <a:cubicBezTo>
                    <a:pt x="0" y="101729"/>
                    <a:pt x="14586" y="66514"/>
                    <a:pt x="40550" y="40550"/>
                  </a:cubicBezTo>
                  <a:cubicBezTo>
                    <a:pt x="66514" y="14586"/>
                    <a:pt x="101729" y="0"/>
                    <a:pt x="13844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60992" cy="374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Fahkwang Extra-Light"/>
                  <a:ea typeface="Fahkwang Extra-Light"/>
                  <a:cs typeface="Fahkwang Extra-Light"/>
                  <a:sym typeface="Fahkwang Extra-Light"/>
                </a:rPr>
                <a:t>Wemwerson das Chagas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750616" y="4791914"/>
            <a:ext cx="2851902" cy="943407"/>
            <a:chOff x="0" y="0"/>
            <a:chExt cx="860992" cy="28481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60992" cy="284815"/>
            </a:xfrm>
            <a:custGeom>
              <a:avLst/>
              <a:gdLst/>
              <a:ahLst/>
              <a:cxnLst/>
              <a:rect r="r" b="b" t="t" l="l"/>
              <a:pathLst>
                <a:path h="284815" w="860992">
                  <a:moveTo>
                    <a:pt x="138447" y="0"/>
                  </a:moveTo>
                  <a:lnTo>
                    <a:pt x="722544" y="0"/>
                  </a:lnTo>
                  <a:cubicBezTo>
                    <a:pt x="759263" y="0"/>
                    <a:pt x="794477" y="14586"/>
                    <a:pt x="820441" y="40550"/>
                  </a:cubicBezTo>
                  <a:cubicBezTo>
                    <a:pt x="846405" y="66514"/>
                    <a:pt x="860992" y="101729"/>
                    <a:pt x="860992" y="138447"/>
                  </a:cubicBezTo>
                  <a:lnTo>
                    <a:pt x="860992" y="146368"/>
                  </a:lnTo>
                  <a:cubicBezTo>
                    <a:pt x="860992" y="222830"/>
                    <a:pt x="799007" y="284815"/>
                    <a:pt x="722544" y="284815"/>
                  </a:cubicBezTo>
                  <a:lnTo>
                    <a:pt x="138447" y="284815"/>
                  </a:lnTo>
                  <a:cubicBezTo>
                    <a:pt x="101729" y="284815"/>
                    <a:pt x="66514" y="270229"/>
                    <a:pt x="40550" y="244265"/>
                  </a:cubicBezTo>
                  <a:cubicBezTo>
                    <a:pt x="14586" y="218301"/>
                    <a:pt x="0" y="183087"/>
                    <a:pt x="0" y="146368"/>
                  </a:cubicBezTo>
                  <a:lnTo>
                    <a:pt x="0" y="138447"/>
                  </a:lnTo>
                  <a:cubicBezTo>
                    <a:pt x="0" y="101729"/>
                    <a:pt x="14586" y="66514"/>
                    <a:pt x="40550" y="40550"/>
                  </a:cubicBezTo>
                  <a:cubicBezTo>
                    <a:pt x="66514" y="14586"/>
                    <a:pt x="101729" y="0"/>
                    <a:pt x="13844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60992" cy="322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Fahkwang Extra-Light"/>
                  <a:ea typeface="Fahkwang Extra-Light"/>
                  <a:cs typeface="Fahkwang Extra-Light"/>
                  <a:sym typeface="Fahkwang Extra-Light"/>
                </a:rPr>
                <a:t>Virgínia Cláudia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406095" y="278963"/>
            <a:ext cx="7675387" cy="1781329"/>
          </a:xfrm>
          <a:custGeom>
            <a:avLst/>
            <a:gdLst/>
            <a:ahLst/>
            <a:cxnLst/>
            <a:rect r="r" b="b" t="t" l="l"/>
            <a:pathLst>
              <a:path h="1781329" w="7675387">
                <a:moveTo>
                  <a:pt x="0" y="0"/>
                </a:moveTo>
                <a:lnTo>
                  <a:pt x="7675387" y="0"/>
                </a:lnTo>
                <a:lnTo>
                  <a:pt x="7675387" y="1781329"/>
                </a:lnTo>
                <a:lnTo>
                  <a:pt x="0" y="178132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500323">
            <a:off x="231537" y="2072814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8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500323">
            <a:off x="751797" y="92521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500323">
            <a:off x="16732788" y="9307238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8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500323">
            <a:off x="17253048" y="7326944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26945"/>
            <a:chOff x="0" y="0"/>
            <a:chExt cx="3741084" cy="349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9483"/>
            </a:xfrm>
            <a:custGeom>
              <a:avLst/>
              <a:gdLst/>
              <a:ahLst/>
              <a:cxnLst/>
              <a:rect r="r" b="b" t="t" l="l"/>
              <a:pathLst>
                <a:path h="349483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21687"/>
                  </a:lnTo>
                  <a:cubicBezTo>
                    <a:pt x="3741084" y="329059"/>
                    <a:pt x="3738155" y="336129"/>
                    <a:pt x="3732942" y="341342"/>
                  </a:cubicBezTo>
                  <a:cubicBezTo>
                    <a:pt x="3727729" y="346555"/>
                    <a:pt x="3720659" y="349483"/>
                    <a:pt x="3713287" y="349483"/>
                  </a:cubicBezTo>
                  <a:lnTo>
                    <a:pt x="27797" y="349483"/>
                  </a:lnTo>
                  <a:cubicBezTo>
                    <a:pt x="20425" y="349483"/>
                    <a:pt x="13354" y="346555"/>
                    <a:pt x="8142" y="341342"/>
                  </a:cubicBezTo>
                  <a:cubicBezTo>
                    <a:pt x="2929" y="336129"/>
                    <a:pt x="0" y="329059"/>
                    <a:pt x="0" y="32168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  <a:ea typeface="Ansam"/>
                  <a:cs typeface="Ansam"/>
                  <a:sym typeface="Ansam"/>
                </a:rPr>
                <a:t>Partes Interessdas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07072" y="2184117"/>
            <a:ext cx="4144449" cy="68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Equipe:</a:t>
            </a:r>
          </a:p>
          <a:p>
            <a:pPr algn="ctr">
              <a:lnSpc>
                <a:spcPts val="4984"/>
              </a:lnSpc>
              <a:spcBef>
                <a:spcPct val="0"/>
              </a:spcBef>
            </a:pPr>
          </a:p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Anna Caroline</a:t>
            </a:r>
          </a:p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Joana Fernandes</a:t>
            </a:r>
          </a:p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Renato Bernardino</a:t>
            </a:r>
          </a:p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Virginia Claudia</a:t>
            </a:r>
          </a:p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Wemerson Chagas</a:t>
            </a:r>
          </a:p>
          <a:p>
            <a:pPr algn="ctr">
              <a:lnSpc>
                <a:spcPts val="4984"/>
              </a:lnSpc>
              <a:spcBef>
                <a:spcPct val="0"/>
              </a:spcBef>
            </a:pPr>
          </a:p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Orientador:</a:t>
            </a:r>
          </a:p>
          <a:p>
            <a:pPr algn="ctr">
              <a:lnSpc>
                <a:spcPts val="4984"/>
              </a:lnSpc>
              <a:spcBef>
                <a:spcPct val="0"/>
              </a:spcBef>
            </a:pPr>
          </a:p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Plácido Neto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49651" y="1700831"/>
            <a:ext cx="8385343" cy="814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1"/>
              </a:lnSpc>
              <a:spcBef>
                <a:spcPct val="0"/>
              </a:spcBef>
            </a:pPr>
            <a:r>
              <a:rPr lang="en-US" sz="3100">
                <a:solidFill>
                  <a:srgbClr val="100A09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Importância : 25 (5 x 5)</a:t>
            </a:r>
          </a:p>
          <a:p>
            <a:pPr algn="ctr">
              <a:lnSpc>
                <a:spcPts val="4341"/>
              </a:lnSpc>
              <a:spcBef>
                <a:spcPct val="0"/>
              </a:spcBef>
            </a:pPr>
          </a:p>
          <a:p>
            <a:pPr algn="just">
              <a:lnSpc>
                <a:spcPts val="4341"/>
              </a:lnSpc>
              <a:spcBef>
                <a:spcPct val="0"/>
              </a:spcBef>
            </a:pPr>
            <a:r>
              <a:rPr lang="en-US" sz="3100">
                <a:solidFill>
                  <a:srgbClr val="100A09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    </a:t>
            </a:r>
            <a:r>
              <a:rPr lang="en-US" sz="3100">
                <a:solidFill>
                  <a:srgbClr val="100A09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Manter o membro da equipe satisfeito com suas atribuições permitindo-o trabalhar com suas melhores habilidades e o deixando a vontade para ser criativo e expor suas ideias de melhoria para o projeto.</a:t>
            </a:r>
          </a:p>
          <a:p>
            <a:pPr algn="just">
              <a:lnSpc>
                <a:spcPts val="4481"/>
              </a:lnSpc>
              <a:spcBef>
                <a:spcPct val="0"/>
              </a:spcBef>
            </a:pPr>
          </a:p>
          <a:p>
            <a:pPr algn="just">
              <a:lnSpc>
                <a:spcPts val="4341"/>
              </a:lnSpc>
              <a:spcBef>
                <a:spcPct val="0"/>
              </a:spcBef>
            </a:pPr>
            <a:r>
              <a:rPr lang="en-US" sz="3100">
                <a:solidFill>
                  <a:srgbClr val="100A09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  Demostrar resultados ao orientador que exibam o cumprimento das dicas e orientações dadas por ele para o bom desenvolvimento das etapas do projeto, fazendo-o perceber que a equipe dar valor e importância às suas sugestões.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26945"/>
            <a:chOff x="0" y="0"/>
            <a:chExt cx="3741084" cy="349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9483"/>
            </a:xfrm>
            <a:custGeom>
              <a:avLst/>
              <a:gdLst/>
              <a:ahLst/>
              <a:cxnLst/>
              <a:rect r="r" b="b" t="t" l="l"/>
              <a:pathLst>
                <a:path h="349483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21687"/>
                  </a:lnTo>
                  <a:cubicBezTo>
                    <a:pt x="3741084" y="329059"/>
                    <a:pt x="3738155" y="336129"/>
                    <a:pt x="3732942" y="341342"/>
                  </a:cubicBezTo>
                  <a:cubicBezTo>
                    <a:pt x="3727729" y="346555"/>
                    <a:pt x="3720659" y="349483"/>
                    <a:pt x="3713287" y="349483"/>
                  </a:cubicBezTo>
                  <a:lnTo>
                    <a:pt x="27797" y="349483"/>
                  </a:lnTo>
                  <a:cubicBezTo>
                    <a:pt x="20425" y="349483"/>
                    <a:pt x="13354" y="346555"/>
                    <a:pt x="8142" y="341342"/>
                  </a:cubicBezTo>
                  <a:cubicBezTo>
                    <a:pt x="2929" y="336129"/>
                    <a:pt x="0" y="329059"/>
                    <a:pt x="0" y="32168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  <a:ea typeface="Ansam"/>
                  <a:cs typeface="Ansam"/>
                  <a:sym typeface="Ansam"/>
                </a:rPr>
                <a:t>Partes Interessdas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28638" y="2174592"/>
            <a:ext cx="5505408" cy="657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Banca:</a:t>
            </a:r>
          </a:p>
          <a:p>
            <a:pPr algn="ctr">
              <a:lnSpc>
                <a:spcPts val="5859"/>
              </a:lnSpc>
              <a:spcBef>
                <a:spcPct val="0"/>
              </a:spcBef>
            </a:pPr>
          </a:p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André Almeida</a:t>
            </a:r>
          </a:p>
          <a:p>
            <a:pPr algn="ctr">
              <a:lnSpc>
                <a:spcPts val="5859"/>
              </a:lnSpc>
              <a:spcBef>
                <a:spcPct val="0"/>
              </a:spcBef>
            </a:pPr>
          </a:p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Francisco Sales Filho</a:t>
            </a:r>
          </a:p>
          <a:p>
            <a:pPr algn="ctr">
              <a:lnSpc>
                <a:spcPts val="5859"/>
              </a:lnSpc>
              <a:spcBef>
                <a:spcPct val="0"/>
              </a:spcBef>
            </a:pPr>
          </a:p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Gracon Lima</a:t>
            </a:r>
          </a:p>
          <a:p>
            <a:pPr algn="ctr">
              <a:lnSpc>
                <a:spcPts val="5859"/>
              </a:lnSpc>
              <a:spcBef>
                <a:spcPct val="0"/>
              </a:spcBef>
            </a:pPr>
          </a:p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Marcelo Fernandes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87930" y="2203167"/>
            <a:ext cx="8325104" cy="540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Importância : 12 ( 3 x 4 )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   </a:t>
            </a: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Ver a apresentação final da equipe. / Que o projeto esteja bem implementado, rodando na nuvem e funcional.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  Demonstrar crescimento e sucesso do sistema para que enxergue benefício em um possível investimento.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26945"/>
            <a:chOff x="0" y="0"/>
            <a:chExt cx="3741084" cy="349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9483"/>
            </a:xfrm>
            <a:custGeom>
              <a:avLst/>
              <a:gdLst/>
              <a:ahLst/>
              <a:cxnLst/>
              <a:rect r="r" b="b" t="t" l="l"/>
              <a:pathLst>
                <a:path h="349483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21687"/>
                  </a:lnTo>
                  <a:cubicBezTo>
                    <a:pt x="3741084" y="329059"/>
                    <a:pt x="3738155" y="336129"/>
                    <a:pt x="3732942" y="341342"/>
                  </a:cubicBezTo>
                  <a:cubicBezTo>
                    <a:pt x="3727729" y="346555"/>
                    <a:pt x="3720659" y="349483"/>
                    <a:pt x="3713287" y="349483"/>
                  </a:cubicBezTo>
                  <a:lnTo>
                    <a:pt x="27797" y="349483"/>
                  </a:lnTo>
                  <a:cubicBezTo>
                    <a:pt x="20425" y="349483"/>
                    <a:pt x="13354" y="346555"/>
                    <a:pt x="8142" y="341342"/>
                  </a:cubicBezTo>
                  <a:cubicBezTo>
                    <a:pt x="2929" y="336129"/>
                    <a:pt x="0" y="329059"/>
                    <a:pt x="0" y="32168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  <a:ea typeface="Ansam"/>
                  <a:cs typeface="Ansam"/>
                  <a:sym typeface="Ansam"/>
                </a:rPr>
                <a:t>Partes Interessdas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71262" y="3014434"/>
            <a:ext cx="4439802" cy="410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5"/>
              </a:lnSpc>
              <a:spcBef>
                <a:spcPct val="0"/>
              </a:spcBef>
            </a:pPr>
            <a:r>
              <a:rPr lang="en-US" sz="7797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Usuários:</a:t>
            </a:r>
          </a:p>
          <a:p>
            <a:pPr algn="ctr">
              <a:lnSpc>
                <a:spcPts val="10915"/>
              </a:lnSpc>
              <a:spcBef>
                <a:spcPct val="0"/>
              </a:spcBef>
            </a:pPr>
          </a:p>
          <a:p>
            <a:pPr algn="ctr">
              <a:lnSpc>
                <a:spcPts val="10915"/>
              </a:lnSpc>
              <a:spcBef>
                <a:spcPct val="0"/>
              </a:spcBef>
            </a:pPr>
            <a:r>
              <a:rPr lang="en-US" sz="7797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Tutores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20740" y="2216179"/>
            <a:ext cx="8857129" cy="595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Importância : 16 ( 4 x 4 )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    </a:t>
            </a: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Necessita de alguém capacitado para ficar e cuidar de seu pet enquanto estiver ausente. / Conseguir através da plataforma cuidadores confiáveis de maneira prática e segura.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  Exibir indicativos de segurança e qualidade do serviço ao tutor do pet para que ele tenha tranquilidade em utilizar a plataforma para contratar hospedeiros.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26945"/>
            <a:chOff x="0" y="0"/>
            <a:chExt cx="3741084" cy="349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9483"/>
            </a:xfrm>
            <a:custGeom>
              <a:avLst/>
              <a:gdLst/>
              <a:ahLst/>
              <a:cxnLst/>
              <a:rect r="r" b="b" t="t" l="l"/>
              <a:pathLst>
                <a:path h="349483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21687"/>
                  </a:lnTo>
                  <a:cubicBezTo>
                    <a:pt x="3741084" y="329059"/>
                    <a:pt x="3738155" y="336129"/>
                    <a:pt x="3732942" y="341342"/>
                  </a:cubicBezTo>
                  <a:cubicBezTo>
                    <a:pt x="3727729" y="346555"/>
                    <a:pt x="3720659" y="349483"/>
                    <a:pt x="3713287" y="349483"/>
                  </a:cubicBezTo>
                  <a:lnTo>
                    <a:pt x="27797" y="349483"/>
                  </a:lnTo>
                  <a:cubicBezTo>
                    <a:pt x="20425" y="349483"/>
                    <a:pt x="13354" y="346555"/>
                    <a:pt x="8142" y="341342"/>
                  </a:cubicBezTo>
                  <a:cubicBezTo>
                    <a:pt x="2929" y="336129"/>
                    <a:pt x="0" y="329059"/>
                    <a:pt x="0" y="32168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  <a:ea typeface="Ansam"/>
                  <a:cs typeface="Ansam"/>
                  <a:sym typeface="Ansam"/>
                </a:rPr>
                <a:t>Partes Interessdas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39919" y="3963152"/>
            <a:ext cx="3727734" cy="370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9"/>
              </a:lnSpc>
              <a:spcBef>
                <a:spcPct val="0"/>
              </a:spcBef>
            </a:pPr>
            <a:r>
              <a:rPr lang="en-US" sz="5257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Usuários:</a:t>
            </a:r>
          </a:p>
          <a:p>
            <a:pPr algn="ctr">
              <a:lnSpc>
                <a:spcPts val="7359"/>
              </a:lnSpc>
              <a:spcBef>
                <a:spcPct val="0"/>
              </a:spcBef>
            </a:pPr>
          </a:p>
          <a:p>
            <a:pPr algn="ctr">
              <a:lnSpc>
                <a:spcPts val="7359"/>
              </a:lnSpc>
              <a:spcBef>
                <a:spcPct val="0"/>
              </a:spcBef>
            </a:pPr>
          </a:p>
          <a:p>
            <a:pPr algn="ctr">
              <a:lnSpc>
                <a:spcPts val="7359"/>
              </a:lnSpc>
              <a:spcBef>
                <a:spcPct val="0"/>
              </a:spcBef>
            </a:pPr>
            <a:r>
              <a:rPr lang="en-US" sz="5257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Cuidadores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77135" y="2212692"/>
            <a:ext cx="8762634" cy="595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Importância : 16 ( 4 x 4 )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    </a:t>
            </a: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Deseja hospedar pets para obtenção de lucro. / Encontrar mais clientes através da plataforma.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     Exibir indicativos de segurança e qualidade do serviço ao hospedeiro para que ele tenha tranquilidade em utilizar a plataforma expondo suas habilidades e outras informações importantes.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26945"/>
            <a:chOff x="0" y="0"/>
            <a:chExt cx="3741084" cy="349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9483"/>
            </a:xfrm>
            <a:custGeom>
              <a:avLst/>
              <a:gdLst/>
              <a:ahLst/>
              <a:cxnLst/>
              <a:rect r="r" b="b" t="t" l="l"/>
              <a:pathLst>
                <a:path h="349483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21687"/>
                  </a:lnTo>
                  <a:cubicBezTo>
                    <a:pt x="3741084" y="329059"/>
                    <a:pt x="3738155" y="336129"/>
                    <a:pt x="3732942" y="341342"/>
                  </a:cubicBezTo>
                  <a:cubicBezTo>
                    <a:pt x="3727729" y="346555"/>
                    <a:pt x="3720659" y="349483"/>
                    <a:pt x="3713287" y="349483"/>
                  </a:cubicBezTo>
                  <a:lnTo>
                    <a:pt x="27797" y="349483"/>
                  </a:lnTo>
                  <a:cubicBezTo>
                    <a:pt x="20425" y="349483"/>
                    <a:pt x="13354" y="346555"/>
                    <a:pt x="8142" y="341342"/>
                  </a:cubicBezTo>
                  <a:cubicBezTo>
                    <a:pt x="2929" y="336129"/>
                    <a:pt x="0" y="329059"/>
                    <a:pt x="0" y="32168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  <a:ea typeface="Ansam"/>
                  <a:cs typeface="Ansam"/>
                  <a:sym typeface="Ansam"/>
                </a:rPr>
                <a:t>Partes Interessdas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39919" y="3755218"/>
            <a:ext cx="4112666" cy="355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7"/>
              </a:lnSpc>
              <a:spcBef>
                <a:spcPct val="0"/>
              </a:spcBef>
            </a:pPr>
            <a:r>
              <a:rPr lang="en-US" sz="676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Usuários:</a:t>
            </a:r>
          </a:p>
          <a:p>
            <a:pPr algn="ctr">
              <a:lnSpc>
                <a:spcPts val="9477"/>
              </a:lnSpc>
              <a:spcBef>
                <a:spcPct val="0"/>
              </a:spcBef>
            </a:pPr>
          </a:p>
          <a:p>
            <a:pPr algn="ctr">
              <a:lnSpc>
                <a:spcPts val="9477"/>
              </a:lnSpc>
              <a:spcBef>
                <a:spcPct val="0"/>
              </a:spcBef>
            </a:pPr>
            <a:r>
              <a:rPr lang="en-US" sz="676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Visitantes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21823" y="2214843"/>
            <a:ext cx="8206117" cy="486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Importância :   6 ( 2 x 3 )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      </a:t>
            </a: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Obter informações sobre o sistema.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    Deixar a plataforma atrativa para os visitantes e demonstrar o máximo de clareza possível para que as informações sejam de fácil compreensão e assim possam entender o que é o sistema.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26945"/>
            <a:chOff x="0" y="0"/>
            <a:chExt cx="3741084" cy="349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9483"/>
            </a:xfrm>
            <a:custGeom>
              <a:avLst/>
              <a:gdLst/>
              <a:ahLst/>
              <a:cxnLst/>
              <a:rect r="r" b="b" t="t" l="l"/>
              <a:pathLst>
                <a:path h="349483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21687"/>
                  </a:lnTo>
                  <a:cubicBezTo>
                    <a:pt x="3741084" y="329059"/>
                    <a:pt x="3738155" y="336129"/>
                    <a:pt x="3732942" y="341342"/>
                  </a:cubicBezTo>
                  <a:cubicBezTo>
                    <a:pt x="3727729" y="346555"/>
                    <a:pt x="3720659" y="349483"/>
                    <a:pt x="3713287" y="349483"/>
                  </a:cubicBezTo>
                  <a:lnTo>
                    <a:pt x="27797" y="349483"/>
                  </a:lnTo>
                  <a:cubicBezTo>
                    <a:pt x="20425" y="349483"/>
                    <a:pt x="13354" y="346555"/>
                    <a:pt x="8142" y="341342"/>
                  </a:cubicBezTo>
                  <a:cubicBezTo>
                    <a:pt x="2929" y="336129"/>
                    <a:pt x="0" y="329059"/>
                    <a:pt x="0" y="32168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  <a:ea typeface="Ansam"/>
                  <a:cs typeface="Ansam"/>
                  <a:sym typeface="Ansam"/>
                </a:rPr>
                <a:t>EAP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0919001" y="234125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3"/>
                </a:lnTo>
                <a:lnTo>
                  <a:pt x="0" y="1236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603116" y="1552047"/>
            <a:ext cx="2832880" cy="1709214"/>
            <a:chOff x="0" y="0"/>
            <a:chExt cx="746108" cy="4501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6108" cy="450163"/>
            </a:xfrm>
            <a:custGeom>
              <a:avLst/>
              <a:gdLst/>
              <a:ahLst/>
              <a:cxnLst/>
              <a:rect r="r" b="b" t="t" l="l"/>
              <a:pathLst>
                <a:path h="450163" w="746108">
                  <a:moveTo>
                    <a:pt x="139377" y="0"/>
                  </a:moveTo>
                  <a:lnTo>
                    <a:pt x="606731" y="0"/>
                  </a:lnTo>
                  <a:cubicBezTo>
                    <a:pt x="683707" y="0"/>
                    <a:pt x="746108" y="62401"/>
                    <a:pt x="746108" y="139377"/>
                  </a:cubicBezTo>
                  <a:lnTo>
                    <a:pt x="746108" y="310787"/>
                  </a:lnTo>
                  <a:cubicBezTo>
                    <a:pt x="746108" y="387762"/>
                    <a:pt x="683707" y="450163"/>
                    <a:pt x="606731" y="450163"/>
                  </a:cubicBezTo>
                  <a:lnTo>
                    <a:pt x="139377" y="450163"/>
                  </a:lnTo>
                  <a:cubicBezTo>
                    <a:pt x="62401" y="450163"/>
                    <a:pt x="0" y="387762"/>
                    <a:pt x="0" y="310787"/>
                  </a:cubicBezTo>
                  <a:lnTo>
                    <a:pt x="0" y="139377"/>
                  </a:lnTo>
                  <a:cubicBezTo>
                    <a:pt x="0" y="62401"/>
                    <a:pt x="62401" y="0"/>
                    <a:pt x="13937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746108" cy="526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Nanny’s Pets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8905" y="3752641"/>
            <a:ext cx="2429820" cy="1376863"/>
            <a:chOff x="0" y="0"/>
            <a:chExt cx="639953" cy="362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9953" cy="362630"/>
            </a:xfrm>
            <a:custGeom>
              <a:avLst/>
              <a:gdLst/>
              <a:ahLst/>
              <a:cxnLst/>
              <a:rect r="r" b="b" t="t" l="l"/>
              <a:pathLst>
                <a:path h="362630" w="639953">
                  <a:moveTo>
                    <a:pt x="162497" y="0"/>
                  </a:moveTo>
                  <a:lnTo>
                    <a:pt x="477456" y="0"/>
                  </a:lnTo>
                  <a:cubicBezTo>
                    <a:pt x="520553" y="0"/>
                    <a:pt x="561884" y="17120"/>
                    <a:pt x="592358" y="47594"/>
                  </a:cubicBezTo>
                  <a:cubicBezTo>
                    <a:pt x="622832" y="78068"/>
                    <a:pt x="639953" y="119400"/>
                    <a:pt x="639953" y="162497"/>
                  </a:cubicBezTo>
                  <a:lnTo>
                    <a:pt x="639953" y="200134"/>
                  </a:lnTo>
                  <a:cubicBezTo>
                    <a:pt x="639953" y="243231"/>
                    <a:pt x="622832" y="284562"/>
                    <a:pt x="592358" y="315036"/>
                  </a:cubicBezTo>
                  <a:cubicBezTo>
                    <a:pt x="561884" y="345510"/>
                    <a:pt x="520553" y="362630"/>
                    <a:pt x="477456" y="362630"/>
                  </a:cubicBezTo>
                  <a:lnTo>
                    <a:pt x="162497" y="362630"/>
                  </a:lnTo>
                  <a:cubicBezTo>
                    <a:pt x="119400" y="362630"/>
                    <a:pt x="78068" y="345510"/>
                    <a:pt x="47594" y="315036"/>
                  </a:cubicBezTo>
                  <a:cubicBezTo>
                    <a:pt x="17120" y="284562"/>
                    <a:pt x="0" y="243231"/>
                    <a:pt x="0" y="200134"/>
                  </a:cubicBezTo>
                  <a:lnTo>
                    <a:pt x="0" y="162497"/>
                  </a:lnTo>
                  <a:cubicBezTo>
                    <a:pt x="0" y="119400"/>
                    <a:pt x="17120" y="78068"/>
                    <a:pt x="47594" y="47594"/>
                  </a:cubicBezTo>
                  <a:cubicBezTo>
                    <a:pt x="78068" y="17120"/>
                    <a:pt x="119400" y="0"/>
                    <a:pt x="162497" y="0"/>
                  </a:cubicBezTo>
                  <a:close/>
                </a:path>
              </a:pathLst>
            </a:custGeom>
            <a:solidFill>
              <a:srgbClr val="EDC5C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39953" cy="41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Apresentação Inicial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839957" y="3766637"/>
            <a:ext cx="1725041" cy="1376863"/>
            <a:chOff x="0" y="0"/>
            <a:chExt cx="454332" cy="3626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54332" cy="362630"/>
            </a:xfrm>
            <a:custGeom>
              <a:avLst/>
              <a:gdLst/>
              <a:ahLst/>
              <a:cxnLst/>
              <a:rect r="r" b="b" t="t" l="l"/>
              <a:pathLst>
                <a:path h="362630" w="454332">
                  <a:moveTo>
                    <a:pt x="181315" y="0"/>
                  </a:moveTo>
                  <a:lnTo>
                    <a:pt x="273016" y="0"/>
                  </a:lnTo>
                  <a:cubicBezTo>
                    <a:pt x="373154" y="0"/>
                    <a:pt x="454332" y="81178"/>
                    <a:pt x="454332" y="181315"/>
                  </a:cubicBezTo>
                  <a:lnTo>
                    <a:pt x="454332" y="181315"/>
                  </a:lnTo>
                  <a:cubicBezTo>
                    <a:pt x="454332" y="281453"/>
                    <a:pt x="373154" y="362630"/>
                    <a:pt x="273016" y="362630"/>
                  </a:cubicBezTo>
                  <a:lnTo>
                    <a:pt x="181315" y="362630"/>
                  </a:lnTo>
                  <a:cubicBezTo>
                    <a:pt x="81178" y="362630"/>
                    <a:pt x="0" y="281453"/>
                    <a:pt x="0" y="181315"/>
                  </a:cubicBezTo>
                  <a:lnTo>
                    <a:pt x="0" y="181315"/>
                  </a:lnTo>
                  <a:cubicBezTo>
                    <a:pt x="0" y="81178"/>
                    <a:pt x="81178" y="0"/>
                    <a:pt x="181315" y="0"/>
                  </a:cubicBezTo>
                  <a:close/>
                </a:path>
              </a:pathLst>
            </a:custGeom>
            <a:solidFill>
              <a:srgbClr val="EDC5C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54332" cy="41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Fase1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57370" y="3879043"/>
            <a:ext cx="1725041" cy="1124059"/>
            <a:chOff x="0" y="0"/>
            <a:chExt cx="454332" cy="29604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54332" cy="296049"/>
            </a:xfrm>
            <a:custGeom>
              <a:avLst/>
              <a:gdLst/>
              <a:ahLst/>
              <a:cxnLst/>
              <a:rect r="r" b="b" t="t" l="l"/>
              <a:pathLst>
                <a:path h="296049" w="454332">
                  <a:moveTo>
                    <a:pt x="148024" y="0"/>
                  </a:moveTo>
                  <a:lnTo>
                    <a:pt x="306307" y="0"/>
                  </a:lnTo>
                  <a:cubicBezTo>
                    <a:pt x="388059" y="0"/>
                    <a:pt x="454332" y="66273"/>
                    <a:pt x="454332" y="148024"/>
                  </a:cubicBezTo>
                  <a:lnTo>
                    <a:pt x="454332" y="148024"/>
                  </a:lnTo>
                  <a:cubicBezTo>
                    <a:pt x="454332" y="187283"/>
                    <a:pt x="438736" y="224933"/>
                    <a:pt x="410976" y="252693"/>
                  </a:cubicBezTo>
                  <a:cubicBezTo>
                    <a:pt x="383216" y="280453"/>
                    <a:pt x="345566" y="296049"/>
                    <a:pt x="306307" y="296049"/>
                  </a:cubicBezTo>
                  <a:lnTo>
                    <a:pt x="148024" y="296049"/>
                  </a:lnTo>
                  <a:cubicBezTo>
                    <a:pt x="108766" y="296049"/>
                    <a:pt x="71115" y="280453"/>
                    <a:pt x="43355" y="252693"/>
                  </a:cubicBezTo>
                  <a:cubicBezTo>
                    <a:pt x="15595" y="224933"/>
                    <a:pt x="0" y="187283"/>
                    <a:pt x="0" y="148024"/>
                  </a:cubicBezTo>
                  <a:lnTo>
                    <a:pt x="0" y="148024"/>
                  </a:lnTo>
                  <a:cubicBezTo>
                    <a:pt x="0" y="108766"/>
                    <a:pt x="15595" y="71115"/>
                    <a:pt x="43355" y="43355"/>
                  </a:cubicBezTo>
                  <a:cubicBezTo>
                    <a:pt x="71115" y="15595"/>
                    <a:pt x="108766" y="0"/>
                    <a:pt x="148024" y="0"/>
                  </a:cubicBezTo>
                  <a:close/>
                </a:path>
              </a:pathLst>
            </a:custGeom>
            <a:solidFill>
              <a:srgbClr val="EDC5C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454332" cy="34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Fase 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319966" y="6281284"/>
            <a:ext cx="1978261" cy="1376863"/>
            <a:chOff x="0" y="0"/>
            <a:chExt cx="521023" cy="3626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21023" cy="362630"/>
            </a:xfrm>
            <a:custGeom>
              <a:avLst/>
              <a:gdLst/>
              <a:ahLst/>
              <a:cxnLst/>
              <a:rect r="r" b="b" t="t" l="l"/>
              <a:pathLst>
                <a:path h="362630" w="521023">
                  <a:moveTo>
                    <a:pt x="181315" y="0"/>
                  </a:moveTo>
                  <a:lnTo>
                    <a:pt x="339708" y="0"/>
                  </a:lnTo>
                  <a:cubicBezTo>
                    <a:pt x="439846" y="0"/>
                    <a:pt x="521023" y="81178"/>
                    <a:pt x="521023" y="181315"/>
                  </a:cubicBezTo>
                  <a:lnTo>
                    <a:pt x="521023" y="181315"/>
                  </a:lnTo>
                  <a:cubicBezTo>
                    <a:pt x="521023" y="281453"/>
                    <a:pt x="439846" y="362630"/>
                    <a:pt x="339708" y="362630"/>
                  </a:cubicBezTo>
                  <a:lnTo>
                    <a:pt x="181315" y="362630"/>
                  </a:lnTo>
                  <a:cubicBezTo>
                    <a:pt x="81178" y="362630"/>
                    <a:pt x="0" y="281453"/>
                    <a:pt x="0" y="181315"/>
                  </a:cubicBezTo>
                  <a:lnTo>
                    <a:pt x="0" y="181315"/>
                  </a:lnTo>
                  <a:cubicBezTo>
                    <a:pt x="0" y="81178"/>
                    <a:pt x="81178" y="0"/>
                    <a:pt x="181315" y="0"/>
                  </a:cubicBezTo>
                  <a:close/>
                </a:path>
              </a:pathLst>
            </a:custGeom>
            <a:solidFill>
              <a:srgbClr val="EDC5C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521023" cy="41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Corporativo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492511" y="6329492"/>
            <a:ext cx="2532180" cy="1376863"/>
            <a:chOff x="0" y="0"/>
            <a:chExt cx="666912" cy="3626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66912" cy="362630"/>
            </a:xfrm>
            <a:custGeom>
              <a:avLst/>
              <a:gdLst/>
              <a:ahLst/>
              <a:cxnLst/>
              <a:rect r="r" b="b" t="t" l="l"/>
              <a:pathLst>
                <a:path h="362630" w="666912">
                  <a:moveTo>
                    <a:pt x="155928" y="0"/>
                  </a:moveTo>
                  <a:lnTo>
                    <a:pt x="510984" y="0"/>
                  </a:lnTo>
                  <a:cubicBezTo>
                    <a:pt x="552338" y="0"/>
                    <a:pt x="591999" y="16428"/>
                    <a:pt x="621241" y="45670"/>
                  </a:cubicBezTo>
                  <a:cubicBezTo>
                    <a:pt x="650484" y="74912"/>
                    <a:pt x="666912" y="114573"/>
                    <a:pt x="666912" y="155928"/>
                  </a:cubicBezTo>
                  <a:lnTo>
                    <a:pt x="666912" y="206702"/>
                  </a:lnTo>
                  <a:cubicBezTo>
                    <a:pt x="666912" y="248057"/>
                    <a:pt x="650484" y="287718"/>
                    <a:pt x="621241" y="316960"/>
                  </a:cubicBezTo>
                  <a:cubicBezTo>
                    <a:pt x="591999" y="346202"/>
                    <a:pt x="552338" y="362630"/>
                    <a:pt x="510984" y="362630"/>
                  </a:cubicBezTo>
                  <a:lnTo>
                    <a:pt x="155928" y="362630"/>
                  </a:lnTo>
                  <a:cubicBezTo>
                    <a:pt x="114573" y="362630"/>
                    <a:pt x="74912" y="346202"/>
                    <a:pt x="45670" y="316960"/>
                  </a:cubicBezTo>
                  <a:cubicBezTo>
                    <a:pt x="16428" y="287718"/>
                    <a:pt x="0" y="248057"/>
                    <a:pt x="0" y="206702"/>
                  </a:cubicBezTo>
                  <a:lnTo>
                    <a:pt x="0" y="155928"/>
                  </a:lnTo>
                  <a:cubicBezTo>
                    <a:pt x="0" y="114573"/>
                    <a:pt x="16428" y="74912"/>
                    <a:pt x="45670" y="45670"/>
                  </a:cubicBezTo>
                  <a:cubicBezTo>
                    <a:pt x="74912" y="16428"/>
                    <a:pt x="114573" y="0"/>
                    <a:pt x="155928" y="0"/>
                  </a:cubicBezTo>
                  <a:close/>
                </a:path>
              </a:pathLst>
            </a:custGeom>
            <a:solidFill>
              <a:srgbClr val="EDC5C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66912" cy="41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Gerenciamento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488727" y="6138409"/>
            <a:ext cx="2020316" cy="1376863"/>
            <a:chOff x="0" y="0"/>
            <a:chExt cx="532100" cy="36263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32100" cy="362630"/>
            </a:xfrm>
            <a:custGeom>
              <a:avLst/>
              <a:gdLst/>
              <a:ahLst/>
              <a:cxnLst/>
              <a:rect r="r" b="b" t="t" l="l"/>
              <a:pathLst>
                <a:path h="362630" w="532100">
                  <a:moveTo>
                    <a:pt x="181315" y="0"/>
                  </a:moveTo>
                  <a:lnTo>
                    <a:pt x="350784" y="0"/>
                  </a:lnTo>
                  <a:cubicBezTo>
                    <a:pt x="450922" y="0"/>
                    <a:pt x="532100" y="81178"/>
                    <a:pt x="532100" y="181315"/>
                  </a:cubicBezTo>
                  <a:lnTo>
                    <a:pt x="532100" y="181315"/>
                  </a:lnTo>
                  <a:cubicBezTo>
                    <a:pt x="532100" y="281453"/>
                    <a:pt x="450922" y="362630"/>
                    <a:pt x="350784" y="362630"/>
                  </a:cubicBezTo>
                  <a:lnTo>
                    <a:pt x="181315" y="362630"/>
                  </a:lnTo>
                  <a:cubicBezTo>
                    <a:pt x="81178" y="362630"/>
                    <a:pt x="0" y="281453"/>
                    <a:pt x="0" y="181315"/>
                  </a:cubicBezTo>
                  <a:lnTo>
                    <a:pt x="0" y="181315"/>
                  </a:lnTo>
                  <a:cubicBezTo>
                    <a:pt x="0" y="81178"/>
                    <a:pt x="81178" y="0"/>
                    <a:pt x="181315" y="0"/>
                  </a:cubicBezTo>
                  <a:close/>
                </a:path>
              </a:pathLst>
            </a:custGeom>
            <a:solidFill>
              <a:srgbClr val="EDC5C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532100" cy="41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Testes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535945" y="6260402"/>
            <a:ext cx="1967890" cy="1124059"/>
            <a:chOff x="0" y="0"/>
            <a:chExt cx="518292" cy="29604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18292" cy="296049"/>
            </a:xfrm>
            <a:custGeom>
              <a:avLst/>
              <a:gdLst/>
              <a:ahLst/>
              <a:cxnLst/>
              <a:rect r="r" b="b" t="t" l="l"/>
              <a:pathLst>
                <a:path h="296049" w="518292">
                  <a:moveTo>
                    <a:pt x="148024" y="0"/>
                  </a:moveTo>
                  <a:lnTo>
                    <a:pt x="370268" y="0"/>
                  </a:lnTo>
                  <a:cubicBezTo>
                    <a:pt x="409526" y="0"/>
                    <a:pt x="447177" y="15595"/>
                    <a:pt x="474937" y="43355"/>
                  </a:cubicBezTo>
                  <a:cubicBezTo>
                    <a:pt x="502697" y="71115"/>
                    <a:pt x="518292" y="108766"/>
                    <a:pt x="518292" y="148024"/>
                  </a:cubicBezTo>
                  <a:lnTo>
                    <a:pt x="518292" y="148024"/>
                  </a:lnTo>
                  <a:cubicBezTo>
                    <a:pt x="518292" y="187283"/>
                    <a:pt x="502697" y="224933"/>
                    <a:pt x="474937" y="252693"/>
                  </a:cubicBezTo>
                  <a:cubicBezTo>
                    <a:pt x="447177" y="280453"/>
                    <a:pt x="409526" y="296049"/>
                    <a:pt x="370268" y="296049"/>
                  </a:cubicBezTo>
                  <a:lnTo>
                    <a:pt x="148024" y="296049"/>
                  </a:lnTo>
                  <a:cubicBezTo>
                    <a:pt x="108766" y="296049"/>
                    <a:pt x="71115" y="280453"/>
                    <a:pt x="43355" y="252693"/>
                  </a:cubicBezTo>
                  <a:cubicBezTo>
                    <a:pt x="15595" y="224933"/>
                    <a:pt x="0" y="187283"/>
                    <a:pt x="0" y="148024"/>
                  </a:cubicBezTo>
                  <a:lnTo>
                    <a:pt x="0" y="148024"/>
                  </a:lnTo>
                  <a:cubicBezTo>
                    <a:pt x="0" y="108766"/>
                    <a:pt x="15595" y="71115"/>
                    <a:pt x="43355" y="43355"/>
                  </a:cubicBezTo>
                  <a:cubicBezTo>
                    <a:pt x="71115" y="15595"/>
                    <a:pt x="108766" y="0"/>
                    <a:pt x="148024" y="0"/>
                  </a:cubicBezTo>
                  <a:close/>
                </a:path>
              </a:pathLst>
            </a:custGeom>
            <a:solidFill>
              <a:srgbClr val="EDC5C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518292" cy="34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Corporativo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968894" y="6264810"/>
            <a:ext cx="1725041" cy="1124059"/>
            <a:chOff x="0" y="0"/>
            <a:chExt cx="454332" cy="29604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54332" cy="296049"/>
            </a:xfrm>
            <a:custGeom>
              <a:avLst/>
              <a:gdLst/>
              <a:ahLst/>
              <a:cxnLst/>
              <a:rect r="r" b="b" t="t" l="l"/>
              <a:pathLst>
                <a:path h="296049" w="454332">
                  <a:moveTo>
                    <a:pt x="148024" y="0"/>
                  </a:moveTo>
                  <a:lnTo>
                    <a:pt x="306307" y="0"/>
                  </a:lnTo>
                  <a:cubicBezTo>
                    <a:pt x="388059" y="0"/>
                    <a:pt x="454332" y="66273"/>
                    <a:pt x="454332" y="148024"/>
                  </a:cubicBezTo>
                  <a:lnTo>
                    <a:pt x="454332" y="148024"/>
                  </a:lnTo>
                  <a:cubicBezTo>
                    <a:pt x="454332" y="187283"/>
                    <a:pt x="438736" y="224933"/>
                    <a:pt x="410976" y="252693"/>
                  </a:cubicBezTo>
                  <a:cubicBezTo>
                    <a:pt x="383216" y="280453"/>
                    <a:pt x="345566" y="296049"/>
                    <a:pt x="306307" y="296049"/>
                  </a:cubicBezTo>
                  <a:lnTo>
                    <a:pt x="148024" y="296049"/>
                  </a:lnTo>
                  <a:cubicBezTo>
                    <a:pt x="108766" y="296049"/>
                    <a:pt x="71115" y="280453"/>
                    <a:pt x="43355" y="252693"/>
                  </a:cubicBezTo>
                  <a:cubicBezTo>
                    <a:pt x="15595" y="224933"/>
                    <a:pt x="0" y="187283"/>
                    <a:pt x="0" y="148024"/>
                  </a:cubicBezTo>
                  <a:lnTo>
                    <a:pt x="0" y="148024"/>
                  </a:lnTo>
                  <a:cubicBezTo>
                    <a:pt x="0" y="108766"/>
                    <a:pt x="15595" y="71115"/>
                    <a:pt x="43355" y="43355"/>
                  </a:cubicBezTo>
                  <a:cubicBezTo>
                    <a:pt x="71115" y="15595"/>
                    <a:pt x="108766" y="0"/>
                    <a:pt x="148024" y="0"/>
                  </a:cubicBezTo>
                  <a:close/>
                </a:path>
              </a:pathLst>
            </a:custGeom>
            <a:solidFill>
              <a:srgbClr val="EDC5C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454332" cy="34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Testes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804318" y="6264810"/>
            <a:ext cx="2541128" cy="1124059"/>
            <a:chOff x="0" y="0"/>
            <a:chExt cx="669268" cy="29604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69268" cy="296049"/>
            </a:xfrm>
            <a:custGeom>
              <a:avLst/>
              <a:gdLst/>
              <a:ahLst/>
              <a:cxnLst/>
              <a:rect r="r" b="b" t="t" l="l"/>
              <a:pathLst>
                <a:path h="296049" w="669268">
                  <a:moveTo>
                    <a:pt x="148024" y="0"/>
                  </a:moveTo>
                  <a:lnTo>
                    <a:pt x="521244" y="0"/>
                  </a:lnTo>
                  <a:cubicBezTo>
                    <a:pt x="560502" y="0"/>
                    <a:pt x="598153" y="15595"/>
                    <a:pt x="625913" y="43355"/>
                  </a:cubicBezTo>
                  <a:cubicBezTo>
                    <a:pt x="653673" y="71115"/>
                    <a:pt x="669268" y="108766"/>
                    <a:pt x="669268" y="148024"/>
                  </a:cubicBezTo>
                  <a:lnTo>
                    <a:pt x="669268" y="148024"/>
                  </a:lnTo>
                  <a:cubicBezTo>
                    <a:pt x="669268" y="187283"/>
                    <a:pt x="653673" y="224933"/>
                    <a:pt x="625913" y="252693"/>
                  </a:cubicBezTo>
                  <a:cubicBezTo>
                    <a:pt x="598153" y="280453"/>
                    <a:pt x="560502" y="296049"/>
                    <a:pt x="521244" y="296049"/>
                  </a:cubicBezTo>
                  <a:lnTo>
                    <a:pt x="148024" y="296049"/>
                  </a:lnTo>
                  <a:cubicBezTo>
                    <a:pt x="108766" y="296049"/>
                    <a:pt x="71115" y="280453"/>
                    <a:pt x="43355" y="252693"/>
                  </a:cubicBezTo>
                  <a:cubicBezTo>
                    <a:pt x="15595" y="224933"/>
                    <a:pt x="0" y="187283"/>
                    <a:pt x="0" y="148024"/>
                  </a:cubicBezTo>
                  <a:lnTo>
                    <a:pt x="0" y="148024"/>
                  </a:lnTo>
                  <a:cubicBezTo>
                    <a:pt x="0" y="108766"/>
                    <a:pt x="15595" y="71115"/>
                    <a:pt x="43355" y="43355"/>
                  </a:cubicBezTo>
                  <a:cubicBezTo>
                    <a:pt x="71115" y="15595"/>
                    <a:pt x="108766" y="0"/>
                    <a:pt x="148024" y="0"/>
                  </a:cubicBezTo>
                  <a:close/>
                </a:path>
              </a:pathLst>
            </a:custGeom>
            <a:solidFill>
              <a:srgbClr val="EDC5C5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669268" cy="34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Gerenciamento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H="true">
            <a:off x="7702477" y="3261261"/>
            <a:ext cx="317079" cy="505376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 flipH="true" flipV="true">
            <a:off x="3368725" y="4441073"/>
            <a:ext cx="3471232" cy="13996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V="true">
            <a:off x="8564997" y="4441073"/>
            <a:ext cx="5092373" cy="13996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 flipH="true">
            <a:off x="4758601" y="5143500"/>
            <a:ext cx="2943876" cy="1185992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7702477" y="5143500"/>
            <a:ext cx="1796408" cy="994909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7702477" y="5143500"/>
            <a:ext cx="1796408" cy="994909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 flipH="true">
            <a:off x="12074882" y="5003102"/>
            <a:ext cx="2445009" cy="1261708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>
            <a:off x="14519890" y="5003102"/>
            <a:ext cx="0" cy="125730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>
            <a:off x="14519890" y="5003102"/>
            <a:ext cx="2311524" cy="1261708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 flipH="true">
            <a:off x="7309097" y="5143500"/>
            <a:ext cx="393380" cy="1137784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26945"/>
            <a:chOff x="0" y="0"/>
            <a:chExt cx="3741084" cy="349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9483"/>
            </a:xfrm>
            <a:custGeom>
              <a:avLst/>
              <a:gdLst/>
              <a:ahLst/>
              <a:cxnLst/>
              <a:rect r="r" b="b" t="t" l="l"/>
              <a:pathLst>
                <a:path h="349483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21687"/>
                  </a:lnTo>
                  <a:cubicBezTo>
                    <a:pt x="3741084" y="329059"/>
                    <a:pt x="3738155" y="336129"/>
                    <a:pt x="3732942" y="341342"/>
                  </a:cubicBezTo>
                  <a:cubicBezTo>
                    <a:pt x="3727729" y="346555"/>
                    <a:pt x="3720659" y="349483"/>
                    <a:pt x="3713287" y="349483"/>
                  </a:cubicBezTo>
                  <a:lnTo>
                    <a:pt x="27797" y="349483"/>
                  </a:lnTo>
                  <a:cubicBezTo>
                    <a:pt x="20425" y="349483"/>
                    <a:pt x="13354" y="346555"/>
                    <a:pt x="8142" y="341342"/>
                  </a:cubicBezTo>
                  <a:cubicBezTo>
                    <a:pt x="2929" y="336129"/>
                    <a:pt x="0" y="329059"/>
                    <a:pt x="0" y="32168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  <a:ea typeface="Ansam"/>
                  <a:cs typeface="Ansam"/>
                  <a:sym typeface="Ansam"/>
                </a:rPr>
                <a:t>Cronograma de Marcos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0919001" y="234125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3"/>
                </a:lnTo>
                <a:lnTo>
                  <a:pt x="0" y="1236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471262" y="1729450"/>
          <a:ext cx="14286662" cy="7809823"/>
        </p:xfrm>
        <a:graphic>
          <a:graphicData uri="http://schemas.openxmlformats.org/drawingml/2006/table">
            <a:tbl>
              <a:tblPr/>
              <a:tblGrid>
                <a:gridCol w="4889180"/>
                <a:gridCol w="1342497"/>
                <a:gridCol w="1342497"/>
                <a:gridCol w="1342497"/>
                <a:gridCol w="1342497"/>
                <a:gridCol w="1342497"/>
                <a:gridCol w="1342497"/>
                <a:gridCol w="1342497"/>
              </a:tblGrid>
              <a:tr h="8926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Entrega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9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1</a:t>
                      </a:r>
                      <a:endParaRPr lang="en-US" sz="1100"/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07/03 à 20/03/2024</a:t>
                      </a:r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9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2</a:t>
                      </a:r>
                      <a:endParaRPr lang="en-US" sz="1100"/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21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/03 à 03/04/2024</a:t>
                      </a:r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9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3</a:t>
                      </a:r>
                      <a:endParaRPr lang="en-US" sz="1100"/>
                    </a:p>
                    <a:p>
                      <a:pPr algn="ctr">
                        <a:lnSpc>
                          <a:spcPts val="1649"/>
                        </a:lnSpc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04/04 à 10/07/2024</a:t>
                      </a:r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9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4</a:t>
                      </a:r>
                      <a:endParaRPr lang="en-US" sz="1100"/>
                    </a:p>
                    <a:p>
                      <a:pPr algn="ctr">
                        <a:lnSpc>
                          <a:spcPts val="1649"/>
                        </a:lnSpc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11/07 à 24/07/2024</a:t>
                      </a:r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9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9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9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6917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Registro das partes interessadas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6917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Definição do escopo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6917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Cronograma de marcos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6917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Implantação do produto na nuvem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6917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Análise das interface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6917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Testes de unidade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6917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Gerenciamento dos riscos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6917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Gerenciamento dos custos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6917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Integração Contínua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6917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Planejamento e realização de testes​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sp>
        <p:nvSpPr>
          <p:cNvPr name="Freeform 14" id="14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44678" y="2662537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90294" y="3365221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31184" y="4075329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365495" y="4740126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65495" y="5506685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759759" y="6158042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731184" y="4787751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DAGLHEL6yuU</dc:identifier>
  <dcterms:modified xsi:type="dcterms:W3CDTF">2011-08-01T06:04:30Z</dcterms:modified>
  <cp:revision>1</cp:revision>
  <dc:title>Cronograma de Marcos Nanny's Pets</dc:title>
</cp:coreProperties>
</file>